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media/audio1" ContentType="audio/x-wav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sldIdLst>
    <p:sldId id="256" r:id="rId2"/>
    <p:sldId id="258" r:id="rId3"/>
    <p:sldId id="259" r:id="rId4"/>
    <p:sldId id="260" r:id="rId5"/>
    <p:sldId id="261" r:id="rId6"/>
    <p:sldId id="262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162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audio1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6736303-B127-427B-8026-BD5A6C1C5058}" type="datetimeFigureOut">
              <a:rPr lang="de-DE" smtClean="0"/>
              <a:pPr/>
              <a:t>05.01.2018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FDE353F-C1B3-491E-BFDC-053608F35D50}" type="slidenum">
              <a:rPr lang="de-DE" smtClean="0"/>
              <a:pPr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724376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7AF60B-B7C8-4BC8-A280-EDFE0249A88A}" type="datetimeFigureOut">
              <a:rPr lang="en-US" smtClean="0"/>
              <a:pPr/>
              <a:t>1/5/2018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30B349-0116-4098-A21D-C5A97E35417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7AF60B-B7C8-4BC8-A280-EDFE0249A88A}" type="datetimeFigureOut">
              <a:rPr lang="en-US" smtClean="0"/>
              <a:pPr/>
              <a:t>1/5/2018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30B349-0116-4098-A21D-C5A97E35417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7AF60B-B7C8-4BC8-A280-EDFE0249A88A}" type="datetimeFigureOut">
              <a:rPr lang="en-US" smtClean="0"/>
              <a:pPr/>
              <a:t>1/5/2018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30B349-0116-4098-A21D-C5A97E35417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7AF60B-B7C8-4BC8-A280-EDFE0249A88A}" type="datetimeFigureOut">
              <a:rPr lang="en-US" smtClean="0"/>
              <a:pPr/>
              <a:t>1/5/2018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30B349-0116-4098-A21D-C5A97E35417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7AF60B-B7C8-4BC8-A280-EDFE0249A88A}" type="datetimeFigureOut">
              <a:rPr lang="en-US" smtClean="0"/>
              <a:pPr/>
              <a:t>1/5/2018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30B349-0116-4098-A21D-C5A97E35417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gradFill flip="none" rotWithShape="1">
            <a:gsLst>
              <a:gs pos="0">
                <a:schemeClr val="accent6">
                  <a:lumMod val="40000"/>
                  <a:lumOff val="60000"/>
                  <a:shade val="30000"/>
                  <a:satMod val="115000"/>
                </a:schemeClr>
              </a:gs>
              <a:gs pos="50000">
                <a:schemeClr val="accent6">
                  <a:lumMod val="40000"/>
                  <a:lumOff val="60000"/>
                  <a:shade val="67500"/>
                  <a:satMod val="115000"/>
                </a:schemeClr>
              </a:gs>
              <a:gs pos="100000">
                <a:schemeClr val="accent6">
                  <a:lumMod val="40000"/>
                  <a:lumOff val="60000"/>
                  <a:shade val="100000"/>
                  <a:satMod val="115000"/>
                </a:schemeClr>
              </a:gs>
            </a:gsLst>
            <a:lin ang="5400000" scaled="1"/>
            <a:tileRect/>
          </a:gradFill>
        </p:spPr>
        <p:txBody>
          <a:bodyPr/>
          <a:lstStyle>
            <a:lvl1pPr>
              <a:defRPr b="1" cap="none" spc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7AF60B-B7C8-4BC8-A280-EDFE0249A88A}" type="datetimeFigureOut">
              <a:rPr lang="en-US" smtClean="0"/>
              <a:pPr/>
              <a:t>1/5/2018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30B349-0116-4098-A21D-C5A97E35417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Flussdiagramm: Magnetplattenspeicher 7"/>
          <p:cNvSpPr/>
          <p:nvPr userDrawn="1"/>
        </p:nvSpPr>
        <p:spPr>
          <a:xfrm>
            <a:off x="1357290" y="5000636"/>
            <a:ext cx="1214446" cy="1071570"/>
          </a:xfrm>
          <a:prstGeom prst="flowChartMagneticDisk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9" name="Eingekerbter Pfeil nach rechts 8"/>
          <p:cNvSpPr/>
          <p:nvPr userDrawn="1"/>
        </p:nvSpPr>
        <p:spPr>
          <a:xfrm>
            <a:off x="3071802" y="5357826"/>
            <a:ext cx="1143008" cy="484632"/>
          </a:xfrm>
          <a:prstGeom prst="notched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0" name="Flussdiagramm: Datenträger mit direktem Zugriff 9"/>
          <p:cNvSpPr/>
          <p:nvPr userDrawn="1"/>
        </p:nvSpPr>
        <p:spPr>
          <a:xfrm>
            <a:off x="4857752" y="5214950"/>
            <a:ext cx="1500198" cy="857256"/>
          </a:xfrm>
          <a:prstGeom prst="flowChartMagneticDrum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1" name="Flussdiagramm: Lochstreifen 10"/>
          <p:cNvSpPr/>
          <p:nvPr userDrawn="1"/>
        </p:nvSpPr>
        <p:spPr>
          <a:xfrm>
            <a:off x="6858016" y="5357826"/>
            <a:ext cx="1714512" cy="785818"/>
          </a:xfrm>
          <a:prstGeom prst="flowChartPunchedTap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2" name="Rechteckige Legende 11"/>
          <p:cNvSpPr/>
          <p:nvPr userDrawn="1"/>
        </p:nvSpPr>
        <p:spPr>
          <a:xfrm>
            <a:off x="642910" y="4143380"/>
            <a:ext cx="1143008" cy="285752"/>
          </a:xfrm>
          <a:prstGeom prst="wedgeRectCallout">
            <a:avLst>
              <a:gd name="adj1" fmla="val 204620"/>
              <a:gd name="adj2" fmla="val 370030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7AF60B-B7C8-4BC8-A280-EDFE0249A88A}" type="datetimeFigureOut">
              <a:rPr lang="en-US" smtClean="0"/>
              <a:pPr/>
              <a:t>1/5/2018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30B349-0116-4098-A21D-C5A97E35417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7AF60B-B7C8-4BC8-A280-EDFE0249A88A}" type="datetimeFigureOut">
              <a:rPr lang="en-US" smtClean="0"/>
              <a:pPr/>
              <a:t>1/5/2018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30B349-0116-4098-A21D-C5A97E35417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7AF60B-B7C8-4BC8-A280-EDFE0249A88A}" type="datetimeFigureOut">
              <a:rPr lang="en-US" smtClean="0"/>
              <a:pPr/>
              <a:t>1/5/2018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30B349-0116-4098-A21D-C5A97E35417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7AF60B-B7C8-4BC8-A280-EDFE0249A88A}" type="datetimeFigureOut">
              <a:rPr lang="en-US" smtClean="0"/>
              <a:pPr/>
              <a:t>1/5/2018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30B349-0116-4098-A21D-C5A97E35417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7AF60B-B7C8-4BC8-A280-EDFE0249A88A}" type="datetimeFigureOut">
              <a:rPr lang="en-US" smtClean="0"/>
              <a:pPr/>
              <a:t>1/5/2018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30B349-0116-4098-A21D-C5A97E35417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7AF60B-B7C8-4BC8-A280-EDFE0249A88A}" type="datetimeFigureOut">
              <a:rPr lang="en-US" smtClean="0"/>
              <a:pPr/>
              <a:t>1/5/2018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30B349-0116-4098-A21D-C5A97E35417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audio" Target="../media/audio1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DE" dirty="0" smtClean="0"/>
              <a:t>„Considering WordArt“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gradFill flip="none" rotWithShape="1">
            <a:gsLst>
              <a:gs pos="0">
                <a:schemeClr val="accent5"/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path path="circle">
              <a:fillToRect r="100000" b="100000"/>
            </a:path>
            <a:tileRect l="-100000" t="-100000"/>
          </a:gradFill>
          <a:ln>
            <a:gradFill flip="none" rotWithShape="1">
              <a:gsLst>
                <a:gs pos="0">
                  <a:schemeClr val="accent1">
                    <a:tint val="66000"/>
                    <a:satMod val="160000"/>
                  </a:schemeClr>
                </a:gs>
                <a:gs pos="50000">
                  <a:schemeClr val="accent1">
                    <a:tint val="44500"/>
                    <a:satMod val="160000"/>
                  </a:schemeClr>
                </a:gs>
                <a:gs pos="100000">
                  <a:schemeClr val="accent1">
                    <a:tint val="23500"/>
                    <a:satMod val="160000"/>
                  </a:schemeClr>
                </a:gs>
              </a:gsLst>
              <a:path path="rect">
                <a:fillToRect l="50000" t="50000" r="50000" b="50000"/>
              </a:path>
              <a:tileRect/>
            </a:gradFill>
          </a:ln>
        </p:spPr>
        <p:txBody>
          <a:bodyPr/>
          <a:lstStyle/>
          <a:p>
            <a:r>
              <a:rPr lang="de-DE" dirty="0" smtClean="0"/>
              <a:t>Gradient Fill elements</a:t>
            </a: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1214414" y="285728"/>
            <a:ext cx="6426118" cy="1754326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en-US" sz="54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60007" dist="200025" dir="15000000" sy="30000" kx="-1800000" algn="bl" rotWithShape="0">
                    <a:prstClr val="black">
                      <a:alpha val="32000"/>
                    </a:prstClr>
                  </a:outerShdw>
                </a:effectLst>
              </a:rPr>
              <a:t>Word Art Perspective</a:t>
            </a:r>
            <a:br>
              <a:rPr lang="en-US" sz="54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60007" dist="200025" dir="15000000" sy="30000" kx="-1800000" algn="bl" rotWithShape="0">
                    <a:prstClr val="black">
                      <a:alpha val="32000"/>
                    </a:prstClr>
                  </a:outerShdw>
                </a:effectLst>
              </a:rPr>
            </a:br>
            <a:r>
              <a:rPr lang="en-US" sz="54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60007" dist="200025" dir="15000000" sy="30000" kx="-1800000" algn="bl" rotWithShape="0">
                    <a:prstClr val="black">
                      <a:alpha val="32000"/>
                    </a:prstClr>
                  </a:outerShdw>
                </a:effectLst>
              </a:rPr>
              <a:t>(shadow)</a:t>
            </a:r>
          </a:p>
        </p:txBody>
      </p:sp>
      <p:sp>
        <p:nvSpPr>
          <p:cNvPr id="5" name="Rectangle 4"/>
          <p:cNvSpPr/>
          <p:nvPr/>
        </p:nvSpPr>
        <p:spPr>
          <a:xfrm>
            <a:off x="357158" y="5715016"/>
            <a:ext cx="8467318" cy="92333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TriangleInverted">
              <a:avLst/>
            </a:prstTxWarp>
            <a:spAutoFit/>
          </a:bodyPr>
          <a:lstStyle/>
          <a:p>
            <a:pPr algn="ctr"/>
            <a:r>
              <a:rPr lang="en-US" sz="5400" b="0" cap="none" spc="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chemeClr val="tx2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Test solid line border; text fill</a:t>
            </a:r>
            <a:r>
              <a:rPr lang="en-US" sz="5400" b="0" cap="none" spc="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endParaRPr lang="en-US" sz="5400" b="0" cap="none" spc="0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642910" y="642918"/>
            <a:ext cx="2826095" cy="92333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1">
              <a:avLst/>
            </a:prstTxWarp>
            <a:spAutoFit/>
          </a:bodyPr>
          <a:lstStyle/>
          <a:p>
            <a:pPr algn="ctr"/>
            <a:r>
              <a:rPr lang="de-DE" sz="5400" b="1" cap="none" spc="0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/>
              </a:rPr>
              <a:t>Text Wave 1 </a:t>
            </a:r>
            <a:endParaRPr lang="en-US" sz="5400" b="1" cap="none" spc="0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  <a:effectLst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571472" y="1857364"/>
            <a:ext cx="2826095" cy="92333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de-DE" sz="5400" b="1" cap="none" spc="0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/>
              </a:rPr>
              <a:t>Text Wave 2 </a:t>
            </a:r>
            <a:endParaRPr lang="en-US" sz="5400" b="1" cap="none" spc="0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  <a:effectLst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5572132" y="428604"/>
            <a:ext cx="2826095" cy="92333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DoubleWave1">
              <a:avLst/>
            </a:prstTxWarp>
            <a:spAutoFit/>
          </a:bodyPr>
          <a:lstStyle/>
          <a:p>
            <a:pPr algn="ctr"/>
            <a:r>
              <a:rPr lang="de-DE" sz="54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Double</a:t>
            </a:r>
            <a:r>
              <a:rPr lang="de-DE" sz="5400" b="1" cap="none" spc="0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/>
              </a:rPr>
              <a:t> Wave 1 </a:t>
            </a:r>
            <a:endParaRPr lang="en-US" sz="5400" b="1" cap="none" spc="0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  <a:effectLst/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5795970" y="1938326"/>
            <a:ext cx="2826095" cy="92333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4">
              <a:avLst/>
            </a:prstTxWarp>
            <a:spAutoFit/>
          </a:bodyPr>
          <a:lstStyle/>
          <a:p>
            <a:pPr algn="ctr"/>
            <a:r>
              <a:rPr lang="de-DE" sz="54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Double</a:t>
            </a:r>
            <a:r>
              <a:rPr lang="de-DE" sz="5400" b="1" cap="none" spc="0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/>
              </a:rPr>
              <a:t> Wave 2 </a:t>
            </a:r>
            <a:endParaRPr lang="en-US" sz="5400" b="1" cap="none" spc="0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  <a:effectLst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642910" y="3714752"/>
            <a:ext cx="2826095" cy="92333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CanUp">
              <a:avLst/>
            </a:prstTxWarp>
            <a:spAutoFit/>
          </a:bodyPr>
          <a:lstStyle/>
          <a:p>
            <a:pPr algn="ctr"/>
            <a:r>
              <a:rPr lang="de-DE" sz="54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Can Up</a:t>
            </a:r>
            <a:r>
              <a:rPr lang="de-DE" sz="5400" b="1" cap="none" spc="0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/>
              </a:rPr>
              <a:t> </a:t>
            </a:r>
            <a:endParaRPr lang="en-US" sz="5400" b="1" cap="none" spc="0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  <a:effectLst/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5357818" y="3643314"/>
            <a:ext cx="2826095" cy="92333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CanDown">
              <a:avLst/>
            </a:prstTxWarp>
            <a:spAutoFit/>
          </a:bodyPr>
          <a:lstStyle/>
          <a:p>
            <a:pPr algn="ctr"/>
            <a:r>
              <a:rPr lang="de-DE" sz="54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Can Down</a:t>
            </a:r>
            <a:r>
              <a:rPr lang="de-DE" sz="5400" b="1" cap="none" spc="0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/>
              </a:rPr>
              <a:t> </a:t>
            </a:r>
            <a:endParaRPr lang="en-US" sz="5400" b="1" cap="none" spc="0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  <a:effectLst/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500034" y="5143512"/>
            <a:ext cx="2826095" cy="92333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RingInside">
              <a:avLst/>
            </a:prstTxWarp>
            <a:spAutoFit/>
          </a:bodyPr>
          <a:lstStyle/>
          <a:p>
            <a:pPr algn="ctr"/>
            <a:r>
              <a:rPr lang="de-DE" sz="54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Ring Inside</a:t>
            </a:r>
            <a:r>
              <a:rPr lang="de-DE" sz="5400" b="1" cap="none" spc="0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/>
              </a:rPr>
              <a:t> </a:t>
            </a:r>
            <a:endParaRPr lang="en-US" sz="5400" b="1" cap="none" spc="0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  <a:effectLst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5357818" y="5072074"/>
            <a:ext cx="2826095" cy="92333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RingOutside">
              <a:avLst/>
            </a:prstTxWarp>
            <a:spAutoFit/>
          </a:bodyPr>
          <a:lstStyle/>
          <a:p>
            <a:pPr algn="ctr"/>
            <a:r>
              <a:rPr lang="de-DE" sz="54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Ring outside</a:t>
            </a:r>
            <a:r>
              <a:rPr lang="de-DE" sz="5400" b="1" cap="none" spc="0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/>
              </a:rPr>
              <a:t> </a:t>
            </a:r>
            <a:endParaRPr lang="en-US" sz="5400" b="1" cap="none" spc="0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  <a:effectLst/>
            </a:endParaRPr>
          </a:p>
        </p:txBody>
      </p:sp>
      <p:sp>
        <p:nvSpPr>
          <p:cNvPr id="13" name="Rectangle 1"/>
          <p:cNvSpPr>
            <a:spLocks noGrp="1"/>
          </p:cNvSpPr>
          <p:nvPr>
            <p:ph type="ftr" sz="quarter" idx="11"/>
          </p:nvPr>
        </p:nvSpPr>
        <p:spPr>
          <a:prstGeom prst="rect">
            <a:avLst/>
          </a:prstGeom>
          <a:solidFill>
            <a:schemeClr val="accent1"/>
          </a:solidFill>
        </p:spPr>
        <p:txBody>
          <a:bodyPr wrap="square">
            <a:spAutoFit/>
          </a:bodyPr>
          <a:lstStyle/>
          <a:p>
            <a:pPr algn="ctr"/>
            <a:r>
              <a:rPr lang="en-US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chemeClr val="accent2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Test solid line border; text fill </a:t>
            </a:r>
            <a:endParaRPr lang="en-US" dirty="0">
              <a:ln w="18415" cmpd="sng">
                <a:solidFill>
                  <a:srgbClr val="FFFFFF"/>
                </a:solidFill>
                <a:prstDash val="solid"/>
              </a:ln>
              <a:solidFill>
                <a:schemeClr val="accent2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Abgerundete rechteckige Legende 1"/>
          <p:cNvSpPr/>
          <p:nvPr/>
        </p:nvSpPr>
        <p:spPr>
          <a:xfrm>
            <a:off x="1214414" y="1071546"/>
            <a:ext cx="1285884" cy="785818"/>
          </a:xfrm>
          <a:prstGeom prst="wedgeRoundRectCallout">
            <a:avLst>
              <a:gd name="adj1" fmla="val -85934"/>
              <a:gd name="adj2" fmla="val 114945"/>
              <a:gd name="adj3" fmla="val 16667"/>
            </a:avLst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DE" dirty="0" err="1" smtClean="0"/>
              <a:t>Callout</a:t>
            </a:r>
            <a:r>
              <a:rPr lang="de-DE" dirty="0" smtClean="0"/>
              <a:t> (</a:t>
            </a:r>
            <a:r>
              <a:rPr lang="de-DE" dirty="0" err="1" smtClean="0"/>
              <a:t>Adjusted</a:t>
            </a:r>
            <a:r>
              <a:rPr lang="de-DE" dirty="0" smtClean="0"/>
              <a:t>)</a:t>
            </a:r>
            <a:endParaRPr lang="de-DE" dirty="0"/>
          </a:p>
        </p:txBody>
      </p:sp>
      <p:sp>
        <p:nvSpPr>
          <p:cNvPr id="3" name="Abgerundete rechteckige Legende 2"/>
          <p:cNvSpPr/>
          <p:nvPr/>
        </p:nvSpPr>
        <p:spPr>
          <a:xfrm>
            <a:off x="3428992" y="857232"/>
            <a:ext cx="1643074" cy="642942"/>
          </a:xfrm>
          <a:prstGeom prst="wedgeRoundRectCallout">
            <a:avLst>
              <a:gd name="adj1" fmla="val -18482"/>
              <a:gd name="adj2" fmla="val 168665"/>
              <a:gd name="adj3" fmla="val 1666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 smtClean="0"/>
              <a:t>Callout</a:t>
            </a:r>
            <a:r>
              <a:rPr lang="de-DE" dirty="0" smtClean="0"/>
              <a:t> (</a:t>
            </a:r>
            <a:r>
              <a:rPr lang="de-DE" dirty="0" err="1" smtClean="0"/>
              <a:t>Adjusted</a:t>
            </a:r>
            <a:r>
              <a:rPr lang="de-DE" dirty="0" smtClean="0"/>
              <a:t>)</a:t>
            </a:r>
            <a:endParaRPr lang="de-DE" dirty="0"/>
          </a:p>
        </p:txBody>
      </p:sp>
      <p:sp>
        <p:nvSpPr>
          <p:cNvPr id="4" name="Wolkenförmige Legende 3"/>
          <p:cNvSpPr/>
          <p:nvPr/>
        </p:nvSpPr>
        <p:spPr>
          <a:xfrm>
            <a:off x="6357950" y="1071546"/>
            <a:ext cx="2000264" cy="928694"/>
          </a:xfrm>
          <a:prstGeom prst="cloudCallout">
            <a:avLst>
              <a:gd name="adj1" fmla="val -34998"/>
              <a:gd name="adj2" fmla="val 108264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 smtClean="0"/>
              <a:t>Callout</a:t>
            </a:r>
            <a:r>
              <a:rPr lang="de-DE" dirty="0" smtClean="0"/>
              <a:t> (</a:t>
            </a:r>
            <a:r>
              <a:rPr lang="de-DE" dirty="0" err="1" smtClean="0"/>
              <a:t>Adjusted</a:t>
            </a:r>
            <a:r>
              <a:rPr lang="de-DE" dirty="0" smtClean="0"/>
              <a:t>)</a:t>
            </a:r>
            <a:endParaRPr lang="de-DE" dirty="0"/>
          </a:p>
        </p:txBody>
      </p:sp>
      <p:sp>
        <p:nvSpPr>
          <p:cNvPr id="5" name="Pfeil nach rechts 4"/>
          <p:cNvSpPr/>
          <p:nvPr/>
        </p:nvSpPr>
        <p:spPr>
          <a:xfrm>
            <a:off x="642910" y="3929066"/>
            <a:ext cx="1928826" cy="642942"/>
          </a:xfrm>
          <a:prstGeom prst="rightArrow">
            <a:avLst/>
          </a:prstGeom>
          <a:blipFill>
            <a:blip r:embed="rId2"/>
            <a:tile tx="0" ty="0" sx="100000" sy="100000" flip="none" algn="tl"/>
          </a:blip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smtClean="0">
                <a:solidFill>
                  <a:schemeClr val="tx1"/>
                </a:solidFill>
              </a:rPr>
              <a:t>Arrow + </a:t>
            </a:r>
            <a:r>
              <a:rPr lang="de-DE" dirty="0" err="1" smtClean="0">
                <a:solidFill>
                  <a:schemeClr val="tx1"/>
                </a:solidFill>
              </a:rPr>
              <a:t>Texture</a:t>
            </a:r>
            <a:endParaRPr lang="de-DE" dirty="0">
              <a:solidFill>
                <a:schemeClr val="tx1"/>
              </a:solidFill>
            </a:endParaRPr>
          </a:p>
        </p:txBody>
      </p:sp>
      <p:sp>
        <p:nvSpPr>
          <p:cNvPr id="7" name="Parallelogramm 6"/>
          <p:cNvSpPr/>
          <p:nvPr/>
        </p:nvSpPr>
        <p:spPr>
          <a:xfrm>
            <a:off x="3786182" y="3857628"/>
            <a:ext cx="2714644" cy="1000132"/>
          </a:xfrm>
          <a:prstGeom prst="parallelogram">
            <a:avLst/>
          </a:prstGeom>
          <a:gradFill flip="none" rotWithShape="1">
            <a:gsLst>
              <a:gs pos="0">
                <a:srgbClr val="92D050">
                  <a:shade val="30000"/>
                  <a:satMod val="115000"/>
                </a:srgbClr>
              </a:gs>
              <a:gs pos="50000">
                <a:srgbClr val="92D050">
                  <a:shade val="67500"/>
                  <a:satMod val="115000"/>
                </a:srgbClr>
              </a:gs>
              <a:gs pos="100000">
                <a:srgbClr val="92D050">
                  <a:shade val="100000"/>
                  <a:satMod val="115000"/>
                </a:srgbClr>
              </a:gs>
            </a:gsLst>
            <a:path path="circle">
              <a:fillToRect l="50000" t="50000" r="50000" b="50000"/>
            </a:path>
            <a:tileRect/>
          </a:gradFill>
          <a:ln w="38100">
            <a:solidFill>
              <a:schemeClr val="tx1"/>
            </a:solidFill>
          </a:ln>
          <a:effectLst>
            <a:outerShdw blurRad="76200" dir="18900000" sy="23000" kx="-1200000" algn="bl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8" name="Raute 7">
            <a:hlinkClick r:id="" action="ppaction://noaction">
              <a:snd r:embed="rId3" name="chimes.wav"/>
            </a:hlinkClick>
          </p:cNvPr>
          <p:cNvSpPr/>
          <p:nvPr/>
        </p:nvSpPr>
        <p:spPr>
          <a:xfrm>
            <a:off x="1643042" y="5357826"/>
            <a:ext cx="2071702" cy="1071570"/>
          </a:xfrm>
          <a:prstGeom prst="diamond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 smtClean="0"/>
              <a:t>With</a:t>
            </a:r>
            <a:r>
              <a:rPr lang="de-DE" dirty="0" smtClean="0"/>
              <a:t> Action (Sound) </a:t>
            </a:r>
            <a:endParaRPr lang="de-DE" dirty="0"/>
          </a:p>
        </p:txBody>
      </p:sp>
      <p:sp>
        <p:nvSpPr>
          <p:cNvPr id="9" name="Torte 8"/>
          <p:cNvSpPr/>
          <p:nvPr/>
        </p:nvSpPr>
        <p:spPr>
          <a:xfrm>
            <a:off x="6858016" y="5429264"/>
            <a:ext cx="1571636" cy="928694"/>
          </a:xfrm>
          <a:prstGeom prst="pi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solidFill>
                <a:schemeClr val="tx1"/>
              </a:solidFill>
            </a:endParaRPr>
          </a:p>
        </p:txBody>
      </p:sp>
      <p:sp>
        <p:nvSpPr>
          <p:cNvPr id="10" name="&quot;Nein&quot;-Symbol 9"/>
          <p:cNvSpPr/>
          <p:nvPr/>
        </p:nvSpPr>
        <p:spPr>
          <a:xfrm>
            <a:off x="7358082" y="3429000"/>
            <a:ext cx="1271590" cy="1200152"/>
          </a:xfrm>
          <a:prstGeom prst="noSmoking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solidFill>
                <a:schemeClr val="tx1"/>
              </a:solidFill>
            </a:endParaRPr>
          </a:p>
        </p:txBody>
      </p:sp>
      <p:cxnSp>
        <p:nvCxnSpPr>
          <p:cNvPr id="17" name="Form 16"/>
          <p:cNvCxnSpPr>
            <a:stCxn id="8" idx="3"/>
            <a:endCxn id="7" idx="4"/>
          </p:cNvCxnSpPr>
          <p:nvPr/>
        </p:nvCxnSpPr>
        <p:spPr>
          <a:xfrm flipV="1">
            <a:off x="3714744" y="4857760"/>
            <a:ext cx="1428760" cy="1035851"/>
          </a:xfrm>
          <a:prstGeom prst="curvedConnector2">
            <a:avLst/>
          </a:prstGeom>
          <a:ln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Ungleich 17"/>
          <p:cNvSpPr/>
          <p:nvPr/>
        </p:nvSpPr>
        <p:spPr>
          <a:xfrm>
            <a:off x="1643042" y="2643182"/>
            <a:ext cx="2000264" cy="785818"/>
          </a:xfrm>
          <a:prstGeom prst="mathNotEqual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solidFill>
                <a:schemeClr val="tx1"/>
              </a:solidFill>
            </a:endParaRPr>
          </a:p>
        </p:txBody>
      </p:sp>
      <p:sp>
        <p:nvSpPr>
          <p:cNvPr id="19" name="Stern mit 4 Zacken 18"/>
          <p:cNvSpPr/>
          <p:nvPr/>
        </p:nvSpPr>
        <p:spPr>
          <a:xfrm>
            <a:off x="5072066" y="2357430"/>
            <a:ext cx="1357322" cy="1071570"/>
          </a:xfrm>
          <a:prstGeom prst="star4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Shapes on Master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de-DE" dirty="0" smtClean="0"/>
              <a:t>Text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de-DE" dirty="0" smtClean="0"/>
              <a:t>Text</a:t>
            </a:r>
          </a:p>
          <a:p>
            <a:endParaRPr lang="de-DE" dirty="0"/>
          </a:p>
        </p:txBody>
      </p:sp>
      <p:sp>
        <p:nvSpPr>
          <p:cNvPr id="5" name="Textfeld 4"/>
          <p:cNvSpPr txBox="1"/>
          <p:nvPr/>
        </p:nvSpPr>
        <p:spPr>
          <a:xfrm>
            <a:off x="3357554" y="3071810"/>
            <a:ext cx="4143404" cy="369332"/>
          </a:xfrm>
          <a:prstGeom prst="rect">
            <a:avLst/>
          </a:prstGeom>
          <a:gradFill flip="none" rotWithShape="1">
            <a:gsLst>
              <a:gs pos="0">
                <a:schemeClr val="accent3"/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path path="circle">
              <a:fillToRect l="100000" b="100000"/>
            </a:path>
            <a:tileRect t="-100000" r="-100000"/>
          </a:gradFill>
          <a:ln w="19050">
            <a:noFill/>
          </a:ln>
          <a:effectLst>
            <a:outerShdw blurRad="149987" dist="250190" dir="8460000" algn="ctr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contrasting" dir="t">
              <a:rot lat="0" lon="0" rev="1500000"/>
            </a:lightRig>
          </a:scene3d>
          <a:sp3d prstMaterial="metal">
            <a:bevelT w="88900" h="88900"/>
          </a:sp3d>
        </p:spPr>
        <p:txBody>
          <a:bodyPr wrap="square" rtlCol="0">
            <a:spAutoFit/>
          </a:bodyPr>
          <a:lstStyle/>
          <a:p>
            <a:r>
              <a:rPr lang="de-DE" dirty="0" err="1" smtClean="0"/>
              <a:t>Textbox</a:t>
            </a:r>
            <a:r>
              <a:rPr lang="de-DE" dirty="0" smtClean="0"/>
              <a:t> </a:t>
            </a:r>
            <a:r>
              <a:rPr lang="de-DE" dirty="0" err="1" smtClean="0"/>
              <a:t>with</a:t>
            </a:r>
            <a:r>
              <a:rPr lang="de-DE" dirty="0" smtClean="0"/>
              <a:t> Radial Gradient </a:t>
            </a:r>
            <a:r>
              <a:rPr lang="de-DE" dirty="0" err="1" smtClean="0"/>
              <a:t>Fill</a:t>
            </a:r>
            <a:endParaRPr lang="de-DE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 shadeToTitle="1">
        <a:gradFill flip="none" rotWithShape="1">
          <a:gsLst>
            <a:gs pos="0">
              <a:schemeClr val="bg1"/>
            </a:gs>
            <a:gs pos="64999">
              <a:srgbClr val="F0EBD5"/>
            </a:gs>
            <a:gs pos="100000">
              <a:srgbClr val="D1C39F"/>
            </a:gs>
          </a:gsLst>
          <a:path path="shap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de-DE" dirty="0" smtClean="0"/>
              <a:t>Gradient fill in Backgroung of slide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Heptagon 4"/>
          <p:cNvSpPr/>
          <p:nvPr/>
        </p:nvSpPr>
        <p:spPr>
          <a:xfrm>
            <a:off x="500034" y="357166"/>
            <a:ext cx="1143008" cy="1571636"/>
          </a:xfrm>
          <a:prstGeom prst="heptagon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Decagon 5"/>
          <p:cNvSpPr/>
          <p:nvPr/>
        </p:nvSpPr>
        <p:spPr>
          <a:xfrm>
            <a:off x="1928794" y="357166"/>
            <a:ext cx="2000264" cy="1785950"/>
          </a:xfrm>
          <a:prstGeom prst="decagon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Dodecagon 6"/>
          <p:cNvSpPr/>
          <p:nvPr/>
        </p:nvSpPr>
        <p:spPr>
          <a:xfrm>
            <a:off x="4143372" y="428604"/>
            <a:ext cx="1928826" cy="1643074"/>
          </a:xfrm>
          <a:prstGeom prst="dodecagon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Pie 7"/>
          <p:cNvSpPr/>
          <p:nvPr/>
        </p:nvSpPr>
        <p:spPr>
          <a:xfrm>
            <a:off x="6429388" y="357166"/>
            <a:ext cx="1357322" cy="1143008"/>
          </a:xfrm>
          <a:prstGeom prst="pi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9" name="Teardrop 8"/>
          <p:cNvSpPr/>
          <p:nvPr/>
        </p:nvSpPr>
        <p:spPr>
          <a:xfrm>
            <a:off x="7143768" y="1643050"/>
            <a:ext cx="1357322" cy="1285884"/>
          </a:xfrm>
          <a:prstGeom prst="teardrop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ame 9"/>
          <p:cNvSpPr/>
          <p:nvPr/>
        </p:nvSpPr>
        <p:spPr>
          <a:xfrm>
            <a:off x="357158" y="2428868"/>
            <a:ext cx="2357454" cy="1714512"/>
          </a:xfrm>
          <a:prstGeom prst="frame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1" name="Half Frame 10"/>
          <p:cNvSpPr/>
          <p:nvPr/>
        </p:nvSpPr>
        <p:spPr>
          <a:xfrm>
            <a:off x="3071802" y="2428868"/>
            <a:ext cx="928694" cy="1500198"/>
          </a:xfrm>
          <a:prstGeom prst="halfFra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2" name="L-Shape 11"/>
          <p:cNvSpPr/>
          <p:nvPr/>
        </p:nvSpPr>
        <p:spPr>
          <a:xfrm>
            <a:off x="3643306" y="2928934"/>
            <a:ext cx="500066" cy="2286016"/>
          </a:xfrm>
          <a:prstGeom prst="corne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Diagonal Stripe 12"/>
          <p:cNvSpPr/>
          <p:nvPr/>
        </p:nvSpPr>
        <p:spPr>
          <a:xfrm>
            <a:off x="4214810" y="2285992"/>
            <a:ext cx="2000264" cy="2000264"/>
          </a:xfrm>
          <a:prstGeom prst="diagStripe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4" name="Plaque 13"/>
          <p:cNvSpPr/>
          <p:nvPr/>
        </p:nvSpPr>
        <p:spPr>
          <a:xfrm>
            <a:off x="4572000" y="4071942"/>
            <a:ext cx="1285884" cy="1357322"/>
          </a:xfrm>
          <a:prstGeom prst="plaque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Can 14"/>
          <p:cNvSpPr/>
          <p:nvPr/>
        </p:nvSpPr>
        <p:spPr>
          <a:xfrm>
            <a:off x="6143636" y="2857496"/>
            <a:ext cx="857256" cy="1714512"/>
          </a:xfrm>
          <a:prstGeom prst="can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Bevel 15"/>
          <p:cNvSpPr/>
          <p:nvPr/>
        </p:nvSpPr>
        <p:spPr>
          <a:xfrm>
            <a:off x="500034" y="4572008"/>
            <a:ext cx="2143140" cy="1428760"/>
          </a:xfrm>
          <a:prstGeom prst="bevel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Donut 16"/>
          <p:cNvSpPr/>
          <p:nvPr/>
        </p:nvSpPr>
        <p:spPr>
          <a:xfrm>
            <a:off x="2928926" y="5429264"/>
            <a:ext cx="1285884" cy="1214446"/>
          </a:xfrm>
          <a:prstGeom prst="don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8" name="Block Arc 17"/>
          <p:cNvSpPr/>
          <p:nvPr/>
        </p:nvSpPr>
        <p:spPr>
          <a:xfrm>
            <a:off x="7429520" y="3286124"/>
            <a:ext cx="1214446" cy="1357322"/>
          </a:xfrm>
          <a:prstGeom prst="blockArc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9" name="Notched Right Arrow 18"/>
          <p:cNvSpPr/>
          <p:nvPr/>
        </p:nvSpPr>
        <p:spPr>
          <a:xfrm>
            <a:off x="4714876" y="5857892"/>
            <a:ext cx="1285884" cy="642942"/>
          </a:xfrm>
          <a:prstGeom prst="notchedRightArrow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Regular Pentagon 19"/>
          <p:cNvSpPr/>
          <p:nvPr/>
        </p:nvSpPr>
        <p:spPr>
          <a:xfrm>
            <a:off x="6500826" y="4857760"/>
            <a:ext cx="1214446" cy="1000132"/>
          </a:xfrm>
          <a:prstGeom prst="pentagon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 2">
      <a:majorFont>
        <a:latin typeface="Calibri"/>
        <a:ea typeface=""/>
        <a:cs typeface=""/>
        <a:font script="Jpan" typeface="HGｺﾞｼｯｸM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Cambria"/>
        <a:ea typeface=""/>
        <a:cs typeface=""/>
        <a:font script="Jpan" typeface="HG明朝B"/>
        <a:font script="Hang" typeface="맑은 고딕"/>
        <a:font script="Hans" typeface="黑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30</TotalTime>
  <Words>80</Words>
  <Application>Microsoft Office PowerPoint</Application>
  <PresentationFormat>On-screen Show (4:3)</PresentationFormat>
  <Paragraphs>23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„Considering WordArt“</vt:lpstr>
      <vt:lpstr>PowerPoint Presentation</vt:lpstr>
      <vt:lpstr>PowerPoint Presentation</vt:lpstr>
      <vt:lpstr>Shapes on Master</vt:lpstr>
      <vt:lpstr>PowerPoint Presentation</vt:lpstr>
      <vt:lpstr>PowerPoint Presentation</vt:lpstr>
    </vt:vector>
  </TitlesOfParts>
  <Company>DIaLOGIKa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WordArt</dc:title>
  <dc:creator>Bettina Fromkorth</dc:creator>
  <cp:lastModifiedBy>xisco</cp:lastModifiedBy>
  <cp:revision>43</cp:revision>
  <dcterms:created xsi:type="dcterms:W3CDTF">2007-12-04T11:43:39Z</dcterms:created>
  <dcterms:modified xsi:type="dcterms:W3CDTF">2018-01-05T12:45:21Z</dcterms:modified>
</cp:coreProperties>
</file>

<file path=docProps/thumbnail.jpeg>
</file>